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1" r:id="rId2"/>
    <p:sldId id="279" r:id="rId3"/>
    <p:sldId id="393" r:id="rId4"/>
    <p:sldId id="308" r:id="rId5"/>
    <p:sldId id="394" r:id="rId6"/>
    <p:sldId id="302" r:id="rId7"/>
    <p:sldId id="303" r:id="rId8"/>
    <p:sldId id="300" r:id="rId9"/>
    <p:sldId id="304" r:id="rId10"/>
    <p:sldId id="256" r:id="rId11"/>
    <p:sldId id="305" r:id="rId12"/>
    <p:sldId id="257" r:id="rId13"/>
    <p:sldId id="259" r:id="rId14"/>
    <p:sldId id="261" r:id="rId15"/>
    <p:sldId id="260" r:id="rId16"/>
    <p:sldId id="282" r:id="rId17"/>
    <p:sldId id="327" r:id="rId18"/>
    <p:sldId id="328" r:id="rId19"/>
    <p:sldId id="337" r:id="rId20"/>
    <p:sldId id="338" r:id="rId21"/>
    <p:sldId id="345" r:id="rId22"/>
    <p:sldId id="339" r:id="rId23"/>
    <p:sldId id="340" r:id="rId24"/>
    <p:sldId id="342" r:id="rId25"/>
    <p:sldId id="384" r:id="rId26"/>
    <p:sldId id="395" r:id="rId27"/>
    <p:sldId id="396" r:id="rId28"/>
    <p:sldId id="401" r:id="rId29"/>
    <p:sldId id="400" r:id="rId30"/>
    <p:sldId id="397" r:id="rId31"/>
    <p:sldId id="398" r:id="rId32"/>
    <p:sldId id="402" r:id="rId33"/>
    <p:sldId id="403" r:id="rId34"/>
    <p:sldId id="385" r:id="rId35"/>
    <p:sldId id="278" r:id="rId36"/>
    <p:sldId id="277" r:id="rId37"/>
    <p:sldId id="281" r:id="rId38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0F0"/>
    <a:srgbClr val="F6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E2B6-9757-45E6-AE6A-904061F5ABBB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511A0-0A4C-4579-AE39-2E8FFB4E7E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97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11A0-0A4C-4579-AE39-2E8FFB4E7EC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44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11A0-0A4C-4579-AE39-2E8FFB4E7EC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936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66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58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75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1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60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724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15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67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60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93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908B2-9E7A-4A09-81DB-D0466C9E27E1}" type="datetimeFigureOut">
              <a:rPr lang="nl-NL" smtClean="0"/>
              <a:t>28-3-2019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D9F7E-F713-4501-A785-FB9DCE752A4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29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845" y="-1068586"/>
            <a:ext cx="10447853" cy="6529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768" y="-1100658"/>
            <a:ext cx="10447853" cy="652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83518"/>
            <a:ext cx="2951623" cy="2951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3515" y="3435141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cap="small" dirty="0"/>
              <a:t>Build your own 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84654" y="449738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400" b="1" dirty="0"/>
              <a:t>Eric Geboers, Slag Symposium</a:t>
            </a:r>
          </a:p>
          <a:p>
            <a:r>
              <a:rPr lang="nl-NL" sz="1400" b="1" dirty="0"/>
              <a:t>www.concr3de.com</a:t>
            </a:r>
          </a:p>
          <a:p>
            <a:r>
              <a:rPr lang="nl-NL" sz="1400" dirty="0"/>
              <a:t>       @CONCR3DE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41510"/>
            <a:ext cx="294536" cy="2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1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771228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6732240" y="206391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Load your 3D model into </a:t>
            </a:r>
            <a:r>
              <a:rPr lang="en-US" sz="2000" b="1" baseline="30000" dirty="0"/>
              <a:t>NOAH</a:t>
            </a:r>
            <a:r>
              <a:rPr lang="en-US" sz="2000" baseline="30000" dirty="0"/>
              <a:t>, CONCR3DE’s printing software.</a:t>
            </a:r>
          </a:p>
          <a:p>
            <a:r>
              <a:rPr lang="en-US" sz="2000" baseline="30000" dirty="0"/>
              <a:t>. </a:t>
            </a:r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2240" y="2931790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NOAH accepts any .stl, .obj or other closed mesh file, just like you’re used to. </a:t>
            </a:r>
          </a:p>
          <a:p>
            <a:r>
              <a:rPr lang="en-US" sz="2000" baseline="30000" dirty="0"/>
              <a:t>.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6619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est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552" y="714003"/>
            <a:ext cx="6605323" cy="3715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32240" y="2063918"/>
            <a:ext cx="208823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NOAH allows you to print multiple models at once and modify your printing settings for the perfect result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2240" y="3075806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Calibri Light" panose="020F0302020204030204" pitchFamily="34" charset="0"/>
              </a:rPr>
              <a:t>Choose your material, slice your print with a single click and you’re ready to go!</a:t>
            </a:r>
          </a:p>
        </p:txBody>
      </p:sp>
    </p:spTree>
    <p:extLst>
      <p:ext uri="{BB962C8B-B14F-4D97-AF65-F5344CB8AC3E}">
        <p14:creationId xmlns:p14="http://schemas.microsoft.com/office/powerpoint/2010/main" val="34464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6732240" y="2063918"/>
            <a:ext cx="208823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Choose the perfect premixed material for your application, whether it’s architecture, restoration, metal casting or design.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2240" y="3181687"/>
            <a:ext cx="208823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Calibri Light" panose="020F0302020204030204" pitchFamily="34" charset="0"/>
              </a:rPr>
              <a:t>Three material systems are available at launch: grey stone, white stone and foundry sand. More will be launched later on!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5" y="2643093"/>
            <a:ext cx="3334431" cy="2500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/>
          <a:stretch/>
        </p:blipFill>
        <p:spPr>
          <a:xfrm>
            <a:off x="0" y="0"/>
            <a:ext cx="3099399" cy="2500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8150"/>
          <a:stretch/>
        </p:blipFill>
        <p:spPr>
          <a:xfrm>
            <a:off x="1" y="2643094"/>
            <a:ext cx="3099400" cy="250040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7976" b="658"/>
          <a:stretch/>
        </p:blipFill>
        <p:spPr>
          <a:xfrm>
            <a:off x="3181785" y="0"/>
            <a:ext cx="3334432" cy="2500407"/>
          </a:xfrm>
        </p:spPr>
      </p:pic>
    </p:spTree>
    <p:extLst>
      <p:ext uri="{BB962C8B-B14F-4D97-AF65-F5344CB8AC3E}">
        <p14:creationId xmlns:p14="http://schemas.microsoft.com/office/powerpoint/2010/main" val="2404671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-1381356" y="150"/>
            <a:ext cx="9144000" cy="5143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6732240" y="206391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Click print!</a:t>
            </a:r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0566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18" y="0"/>
            <a:ext cx="7712279" cy="5143500"/>
          </a:xfrm>
        </p:spPr>
      </p:pic>
      <p:sp>
        <p:nvSpPr>
          <p:cNvPr id="7" name="Rectangle 6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6732240" y="2063918"/>
            <a:ext cx="2088232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Depowder your print. Just like an archeologist, you dust off the result and you’re ready to use your part.. </a:t>
            </a:r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666416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771228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6732240" y="2063918"/>
            <a:ext cx="208823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No post processing is necessary. There is no waste produced in the process. All powder that is not printed can be fully recycled for new prints. </a:t>
            </a:r>
          </a:p>
          <a:p>
            <a:endParaRPr lang="en-US" sz="2000" baseline="30000" dirty="0"/>
          </a:p>
          <a:p>
            <a:r>
              <a:rPr lang="en-US" sz="2000" baseline="30000" dirty="0"/>
              <a:t>. </a:t>
            </a:r>
            <a:endParaRPr lang="nl-NL" sz="2000" dirty="0"/>
          </a:p>
          <a:p>
            <a:r>
              <a:rPr lang="en-US" sz="2000" baseline="30000" dirty="0"/>
              <a:t>. </a:t>
            </a:r>
            <a:endParaRPr lang="nl-NL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65590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9137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6732240" y="1602254"/>
            <a:ext cx="2232248" cy="1900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Printing time 4-5 hours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Druksterkte 20-25 MPa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Duurzaam en bestendig tegen vocht, vorst, brand, zout en zuur</a:t>
            </a:r>
          </a:p>
        </p:txBody>
      </p:sp>
    </p:spTree>
    <p:extLst>
      <p:ext uri="{BB962C8B-B14F-4D97-AF65-F5344CB8AC3E}">
        <p14:creationId xmlns:p14="http://schemas.microsoft.com/office/powerpoint/2010/main" val="409205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29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1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668610"/>
            <a:ext cx="4793729" cy="639163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7" t="12798" b="25671"/>
          <a:stretch/>
        </p:blipFill>
        <p:spPr>
          <a:xfrm>
            <a:off x="337295" y="339502"/>
            <a:ext cx="3232338" cy="41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5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6732240" y="2063918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Het ontvangen model van Nico de Bont</a:t>
            </a:r>
          </a:p>
          <a:p>
            <a:endParaRPr lang="nl-NL" sz="20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0" y="293179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Een gesloten mesh (stl, obj) kan geprint worden. </a:t>
            </a:r>
            <a:endParaRPr lang="nl-NL" sz="1600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48" y="-271362"/>
            <a:ext cx="10865824" cy="5414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2" y="1491630"/>
            <a:ext cx="55446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cap="small" dirty="0"/>
              <a:t>Create the future or </a:t>
            </a:r>
          </a:p>
          <a:p>
            <a:r>
              <a:rPr lang="en-US" sz="2800" cap="small" dirty="0"/>
              <a:t>rebuild the past</a:t>
            </a:r>
          </a:p>
          <a:p>
            <a:endParaRPr lang="en-US" sz="2800" cap="small" dirty="0"/>
          </a:p>
          <a:p>
            <a:r>
              <a:rPr lang="en-US" sz="2800" cap="small" dirty="0"/>
              <a:t>with our affordable, sustainable and large volume </a:t>
            </a:r>
            <a:r>
              <a:rPr lang="en-US" sz="2800" b="1" cap="small" dirty="0"/>
              <a:t>stone 3d printing</a:t>
            </a:r>
            <a:r>
              <a:rPr lang="en-US" sz="2800" cap="small" dirty="0"/>
              <a:t>”</a:t>
            </a:r>
            <a:endParaRPr lang="en-US" sz="2800" cap="sm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515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2240" y="2063918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We ‘slicen’ het model in plakken</a:t>
            </a:r>
          </a:p>
          <a:p>
            <a:endParaRPr lang="nl-NL" sz="2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240" y="293179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In de ‘print box’ kunnen meerdere objecten tegelijkertijd geprint worden</a:t>
            </a:r>
            <a:endParaRPr lang="nl-NL" sz="1600" dirty="0">
              <a:latin typeface="Calibri Light" panose="020F0302020204030204" pitchFamily="34" charset="0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238345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3.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2240" y="2063918"/>
            <a:ext cx="2088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We ‘slicen’ het model in plakken</a:t>
            </a:r>
          </a:p>
          <a:p>
            <a:endParaRPr lang="nl-NL" sz="20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2240" y="293179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 Light" panose="020F0302020204030204" pitchFamily="34" charset="0"/>
              </a:rPr>
              <a:t>In de ‘print box’ kunnen meerdere objecten tegelijkertijd geprint worden</a:t>
            </a:r>
            <a:endParaRPr lang="nl-NL" sz="16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521"/>
            <a:ext cx="9252519" cy="52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6"/>
            <a:ext cx="6516216" cy="514852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066800" y="1771650"/>
            <a:ext cx="419100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nl-NL" sz="5400" b="1" dirty="0"/>
              <a:t>ANDERE FOTO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4.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784" y="-987932"/>
            <a:ext cx="9485784" cy="7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88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Tijdelijke aanduiding voor inhoud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404" y="-92546"/>
            <a:ext cx="9471404" cy="71035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12560" y="-980236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5271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60565"/>
            <a:ext cx="4248472" cy="56646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8144" y="2063918"/>
            <a:ext cx="27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90% cost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2 day delivery instead of 4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Custom designed material</a:t>
            </a:r>
          </a:p>
          <a:p>
            <a:endParaRPr lang="nl-N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80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950"/>
            <a:ext cx="771228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6785992" y="1665759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Armadillo 3D printer</a:t>
            </a:r>
          </a:p>
          <a:p>
            <a:endParaRPr lang="en-US" sz="16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nl-NL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83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771227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6732240" y="2063918"/>
            <a:ext cx="208823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Advanced users, researchers and educators are able to create and customize their own material systems and influence material properties.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2240" y="4835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/>
              <a:t>R&amp;D.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3592542"/>
            <a:ext cx="208823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Calibri Light" panose="020F0302020204030204" pitchFamily="34" charset="0"/>
              </a:rPr>
              <a:t>Possibilities include cementitious materials, geopolymers, ceramics and even plastics and metals. </a:t>
            </a:r>
          </a:p>
        </p:txBody>
      </p:sp>
    </p:spTree>
    <p:extLst>
      <p:ext uri="{BB962C8B-B14F-4D97-AF65-F5344CB8AC3E}">
        <p14:creationId xmlns:p14="http://schemas.microsoft.com/office/powerpoint/2010/main" val="326377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"/>
            <a:ext cx="9144000" cy="513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795886"/>
            <a:ext cx="208823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Rheology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Saturation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Precision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Stoichiometry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3795886"/>
            <a:ext cx="208823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Composition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Granulometry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Density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Additives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6176" y="3795886"/>
            <a:ext cx="208823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/>
              <a:t>Layer height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Deposition control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Environment</a:t>
            </a:r>
          </a:p>
          <a:p>
            <a:pPr algn="ctr">
              <a:spcAft>
                <a:spcPts val="600"/>
              </a:spcAft>
            </a:pPr>
            <a:r>
              <a:rPr lang="en-US" sz="1400" dirty="0"/>
              <a:t>Post processing</a:t>
            </a:r>
          </a:p>
        </p:txBody>
      </p:sp>
    </p:spTree>
    <p:extLst>
      <p:ext uri="{BB962C8B-B14F-4D97-AF65-F5344CB8AC3E}">
        <p14:creationId xmlns:p14="http://schemas.microsoft.com/office/powerpoint/2010/main" val="4232690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374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373" y="36518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dirty="0"/>
              <a:t>• Analysis of powder spreading on the printing bed.</a:t>
            </a:r>
          </a:p>
          <a:p>
            <a:r>
              <a:rPr lang="nl-NL" sz="1600" dirty="0"/>
              <a:t>• Proportions between aggregates granulometry and cementitious matrix is clearly defined and adjusted.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3281" y="35683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dirty="0"/>
              <a:t>• Analysis of printed specimens</a:t>
            </a:r>
          </a:p>
          <a:p>
            <a:r>
              <a:rPr lang="nl-NL" sz="1600" dirty="0"/>
              <a:t>• Porosity and density of the final material can be tweaked changing powders parameters like granulometry and type of aggregates.</a:t>
            </a:r>
          </a:p>
        </p:txBody>
      </p:sp>
    </p:spTree>
    <p:extLst>
      <p:ext uri="{BB962C8B-B14F-4D97-AF65-F5344CB8AC3E}">
        <p14:creationId xmlns:p14="http://schemas.microsoft.com/office/powerpoint/2010/main" val="1996850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32742"/>
          <a:stretch/>
        </p:blipFill>
        <p:spPr>
          <a:xfrm>
            <a:off x="0" y="-28659"/>
            <a:ext cx="4583575" cy="517215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24" y="2599076"/>
            <a:ext cx="4529376" cy="207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3281" y="120359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dirty="0"/>
              <a:t>• Test of different mixtures and binder ratios.</a:t>
            </a:r>
          </a:p>
          <a:p>
            <a:r>
              <a:rPr lang="nl-NL" sz="1600" dirty="0"/>
              <a:t>• Compressive strenght of 20-25 MPa achieved.</a:t>
            </a:r>
          </a:p>
          <a:p>
            <a:r>
              <a:rPr lang="nl-NL" sz="1600" dirty="0"/>
              <a:t>• Main challenge is to improve compressive</a:t>
            </a:r>
          </a:p>
          <a:p>
            <a:r>
              <a:rPr lang="nl-NL" sz="1600" dirty="0"/>
              <a:t>strength up to 30/40 MPa.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8481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1800" cap="small" dirty="0"/>
              <a:t>Mechanical performance &amp; durability</a:t>
            </a:r>
          </a:p>
        </p:txBody>
      </p:sp>
    </p:spTree>
    <p:extLst>
      <p:ext uri="{BB962C8B-B14F-4D97-AF65-F5344CB8AC3E}">
        <p14:creationId xmlns:p14="http://schemas.microsoft.com/office/powerpoint/2010/main" val="364497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596603"/>
            <a:ext cx="4572000" cy="6467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149163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Digitization and BIM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Prefab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Materials circularity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Sophisticated 3d design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complexity</a:t>
            </a:r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86650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© Zaha Hadid</a:t>
            </a:r>
          </a:p>
        </p:txBody>
      </p:sp>
    </p:spTree>
    <p:extLst>
      <p:ext uri="{BB962C8B-B14F-4D97-AF65-F5344CB8AC3E}">
        <p14:creationId xmlns:p14="http://schemas.microsoft.com/office/powerpoint/2010/main" val="4050944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9542"/>
            <a:ext cx="6264697" cy="35409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1800" dirty="0"/>
              <a:t>Armadillo </a:t>
            </a:r>
            <a:r>
              <a:rPr lang="nl-NL" sz="1800" b="1" dirty="0"/>
              <a:t>WHITE</a:t>
            </a:r>
            <a:br>
              <a:rPr lang="nl-NL" sz="1800" b="1" dirty="0"/>
            </a:br>
            <a:r>
              <a:rPr lang="nl-NL" sz="1800" dirty="0"/>
              <a:t>Research &amp; prototyping 3D printer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4096441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Designed for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Develop custom material systems and influence material properties with this fully accessible system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Print geopolymers, ceramics, metals, plastics and cementitious materials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6200" y="1050934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Available now</a:t>
            </a:r>
            <a:endParaRPr lang="nl-NL" sz="16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46472"/>
              </p:ext>
            </p:extLst>
          </p:nvPr>
        </p:nvGraphicFramePr>
        <p:xfrm>
          <a:off x="5986500" y="4240458"/>
          <a:ext cx="3685728" cy="714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1200" dirty="0"/>
                        <a:t>Printhead precision</a:t>
                      </a:r>
                    </a:p>
                  </a:txBody>
                  <a:tcPr marL="55286" marR="55286" marT="27643" marB="27643"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400 DPI</a:t>
                      </a:r>
                    </a:p>
                  </a:txBody>
                  <a:tcPr marL="55286" marR="55286" marT="27643" marB="276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215">
                <a:tc>
                  <a:txBody>
                    <a:bodyPr/>
                    <a:lstStyle/>
                    <a:p>
                      <a:r>
                        <a:rPr lang="nl-NL" sz="1200" dirty="0"/>
                        <a:t>Layer height</a:t>
                      </a:r>
                    </a:p>
                  </a:txBody>
                  <a:tcPr marL="55286" marR="55286" marT="27643" marB="27643"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40-400µ</a:t>
                      </a:r>
                    </a:p>
                  </a:txBody>
                  <a:tcPr marL="55286" marR="55286" marT="27643" marB="276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215">
                <a:tc>
                  <a:txBody>
                    <a:bodyPr/>
                    <a:lstStyle/>
                    <a:p>
                      <a:r>
                        <a:rPr lang="nl-NL" sz="1200" dirty="0"/>
                        <a:t>Print dimensions</a:t>
                      </a:r>
                    </a:p>
                  </a:txBody>
                  <a:tcPr marL="55286" marR="55286" marT="27643" marB="27643"/>
                </a:tc>
                <a:tc>
                  <a:txBody>
                    <a:bodyPr/>
                    <a:lstStyle/>
                    <a:p>
                      <a:r>
                        <a:rPr lang="nl-NL" sz="1200" dirty="0"/>
                        <a:t>300x300x300</a:t>
                      </a:r>
                      <a:r>
                        <a:rPr lang="nl-NL" sz="1200" baseline="0" dirty="0"/>
                        <a:t> mm</a:t>
                      </a:r>
                      <a:endParaRPr lang="nl-NL" sz="1200" dirty="0"/>
                    </a:p>
                  </a:txBody>
                  <a:tcPr marL="55286" marR="55286" marT="27643" marB="276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780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 b="14201"/>
          <a:stretch/>
        </p:blipFill>
        <p:spPr>
          <a:xfrm>
            <a:off x="0" y="1"/>
            <a:ext cx="9143999" cy="51435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19548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1800" dirty="0"/>
              <a:t>PRINTED </a:t>
            </a:r>
            <a:r>
              <a:rPr lang="nl-NL" sz="1800" b="1" dirty="0"/>
              <a:t>PRODUCTS</a:t>
            </a:r>
            <a:br>
              <a:rPr lang="nl-NL" sz="1800" b="1" dirty="0"/>
            </a:br>
            <a:endParaRPr lang="nl-NL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3736652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Inorganic polymers</a:t>
            </a:r>
          </a:p>
          <a:p>
            <a:pPr algn="ctr"/>
            <a:r>
              <a:rPr lang="nl-NL" dirty="0"/>
              <a:t>Cementitious materials</a:t>
            </a:r>
          </a:p>
          <a:p>
            <a:pPr algn="ctr"/>
            <a:r>
              <a:rPr lang="nl-NL" dirty="0"/>
              <a:t>Ceramics</a:t>
            </a:r>
          </a:p>
        </p:txBody>
      </p:sp>
    </p:spTree>
    <p:extLst>
      <p:ext uri="{BB962C8B-B14F-4D97-AF65-F5344CB8AC3E}">
        <p14:creationId xmlns:p14="http://schemas.microsoft.com/office/powerpoint/2010/main" val="621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A972A-5FBA-445C-9ED9-62D5D3282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-35489"/>
            <a:ext cx="6624736" cy="5199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698" y="1828800"/>
            <a:ext cx="2738599" cy="283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Technical ceramics (</a:t>
            </a:r>
            <a:r>
              <a:rPr lang="en-US" sz="1400" dirty="0" err="1"/>
              <a:t>Al,Zr</a:t>
            </a:r>
            <a:r>
              <a:rPr lang="en-US" sz="14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Biopolymers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Bioceramics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MCC, Metals ceramic composites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Metals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7181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nl-NL" sz="2000" dirty="0"/>
              <a:t>How do we collaborate?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09521-BD08-49C4-BAE3-7DA4BDDE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6" y="-20538"/>
            <a:ext cx="6674279" cy="5485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2304436"/>
            <a:ext cx="2738599" cy="283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sell additive manufacturing systems.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provide the knowledge to 3dprint and develop materials with our technology.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offer testing services at our facilities.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We form a consortium for European calls or grants.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27F303-7DD4-49D1-AC15-EB6354EB85F2}"/>
              </a:ext>
            </a:extLst>
          </p:cNvPr>
          <p:cNvSpPr txBox="1">
            <a:spLocks/>
          </p:cNvSpPr>
          <p:nvPr/>
        </p:nvSpPr>
        <p:spPr>
          <a:xfrm>
            <a:off x="179512" y="120359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Material codevelopment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/>
              <a:t>Systems and products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65458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710"/>
            <a:ext cx="8229600" cy="857250"/>
          </a:xfrm>
        </p:spPr>
        <p:txBody>
          <a:bodyPr/>
          <a:lstStyle/>
          <a:p>
            <a:r>
              <a:rPr lang="nl-NL" cap="small" dirty="0"/>
              <a:t>Coming up...</a:t>
            </a:r>
          </a:p>
        </p:txBody>
      </p:sp>
    </p:spTree>
    <p:extLst>
      <p:ext uri="{BB962C8B-B14F-4D97-AF65-F5344CB8AC3E}">
        <p14:creationId xmlns:p14="http://schemas.microsoft.com/office/powerpoint/2010/main" val="2495265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744" y="0"/>
            <a:ext cx="9142536" cy="5167521"/>
          </a:xfrm>
        </p:spPr>
      </p:pic>
      <p:sp>
        <p:nvSpPr>
          <p:cNvPr id="7" name="TextBox 6"/>
          <p:cNvSpPr txBox="1"/>
          <p:nvPr/>
        </p:nvSpPr>
        <p:spPr>
          <a:xfrm>
            <a:off x="6300192" y="2859782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Fully automated CONCR3DE print factory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Print your own materials or choose from a range of validated CONCR3DE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Fully integrated work flow including powder handling, data processing and process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Continuous operation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33950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COMING UP...</a:t>
            </a:r>
          </a:p>
          <a:p>
            <a:pPr algn="r"/>
            <a:r>
              <a:rPr lang="en-US" b="1" dirty="0"/>
              <a:t>HIPPO PRINT FACTORY</a:t>
            </a:r>
          </a:p>
        </p:txBody>
      </p:sp>
    </p:spTree>
    <p:extLst>
      <p:ext uri="{BB962C8B-B14F-4D97-AF65-F5344CB8AC3E}">
        <p14:creationId xmlns:p14="http://schemas.microsoft.com/office/powerpoint/2010/main" val="1729702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674F1-7988-450A-8C8F-335BE1E08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75"/>
            <a:ext cx="914400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94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/>
          <a:stretch/>
        </p:blipFill>
        <p:spPr>
          <a:xfrm>
            <a:off x="0" y="0"/>
            <a:ext cx="7027696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04" y="195486"/>
            <a:ext cx="1872208" cy="1872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3147814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CONCR3DE b.v.</a:t>
            </a:r>
          </a:p>
          <a:p>
            <a:r>
              <a:rPr lang="nl-NL" sz="1400" dirty="0"/>
              <a:t>Scheepsbouwweg 8 A3-A4</a:t>
            </a:r>
          </a:p>
          <a:p>
            <a:r>
              <a:rPr lang="nl-NL" sz="1400" dirty="0"/>
              <a:t>3089JW, Rotterdam</a:t>
            </a:r>
          </a:p>
          <a:p>
            <a:r>
              <a:rPr lang="nl-NL" sz="1400" dirty="0"/>
              <a:t>+316 43 696 176</a:t>
            </a:r>
          </a:p>
          <a:p>
            <a:endParaRPr lang="nl-NL" sz="1400" dirty="0"/>
          </a:p>
          <a:p>
            <a:r>
              <a:rPr lang="nl-NL" sz="1400" b="1" dirty="0"/>
              <a:t>www.concr3de.com</a:t>
            </a:r>
          </a:p>
          <a:p>
            <a:endParaRPr lang="nl-NL" sz="1400" dirty="0"/>
          </a:p>
          <a:p>
            <a:r>
              <a:rPr lang="nl-NL" sz="1400" dirty="0"/>
              <a:t>       @CONCR3DE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59982"/>
            <a:ext cx="294536" cy="2945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48744" y="1995686"/>
            <a:ext cx="1562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200" cap="small" dirty="0"/>
              <a:t>Build your own future</a:t>
            </a:r>
          </a:p>
        </p:txBody>
      </p:sp>
    </p:spTree>
    <p:extLst>
      <p:ext uri="{BB962C8B-B14F-4D97-AF65-F5344CB8AC3E}">
        <p14:creationId xmlns:p14="http://schemas.microsoft.com/office/powerpoint/2010/main" val="53969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"/>
            <a:ext cx="9144000" cy="515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86650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© Rudenko</a:t>
            </a:r>
          </a:p>
        </p:txBody>
      </p:sp>
    </p:spTree>
    <p:extLst>
      <p:ext uri="{BB962C8B-B14F-4D97-AF65-F5344CB8AC3E}">
        <p14:creationId xmlns:p14="http://schemas.microsoft.com/office/powerpoint/2010/main" val="316945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CI IJmuide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0"/>
            <a:ext cx="13715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699542"/>
            <a:ext cx="27363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cap="small" dirty="0"/>
              <a:t>8% </a:t>
            </a:r>
            <a:r>
              <a:rPr lang="en-US" sz="2000" cap="small" dirty="0"/>
              <a:t>of worldwide co</a:t>
            </a:r>
            <a:r>
              <a:rPr lang="en-US" sz="2000" cap="small" baseline="-25000" dirty="0"/>
              <a:t>2</a:t>
            </a:r>
            <a:endParaRPr lang="en-US" sz="2000" cap="small" dirty="0"/>
          </a:p>
          <a:p>
            <a:pPr algn="ctr">
              <a:spcAft>
                <a:spcPts val="1800"/>
              </a:spcAft>
            </a:pPr>
            <a:r>
              <a:rPr lang="en-US" cap="small" dirty="0"/>
              <a:t>3x</a:t>
            </a:r>
            <a:r>
              <a:rPr lang="en-US" sz="2000" cap="small" dirty="0"/>
              <a:t> aviation industry</a:t>
            </a:r>
          </a:p>
        </p:txBody>
      </p:sp>
    </p:spTree>
    <p:extLst>
      <p:ext uri="{BB962C8B-B14F-4D97-AF65-F5344CB8AC3E}">
        <p14:creationId xmlns:p14="http://schemas.microsoft.com/office/powerpoint/2010/main" val="178180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310818"/>
            <a:ext cx="15191074" cy="545431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-382897" y="3219822"/>
            <a:ext cx="7128792" cy="199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Use inkjet technology</a:t>
            </a:r>
          </a:p>
          <a:p>
            <a:r>
              <a:rPr lang="en-US" sz="2000" dirty="0"/>
              <a:t>Print prefab</a:t>
            </a:r>
          </a:p>
          <a:p>
            <a:r>
              <a:rPr lang="en-US" sz="2000" dirty="0"/>
              <a:t>Print high value specials (finishes)</a:t>
            </a:r>
          </a:p>
          <a:p>
            <a:r>
              <a:rPr lang="en-US" sz="2000" dirty="0"/>
              <a:t>Focus on form freedom, sustainability &amp; performance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1520" y="80983"/>
            <a:ext cx="382676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cap="small" dirty="0"/>
              <a:t>How we see it</a:t>
            </a:r>
          </a:p>
        </p:txBody>
      </p:sp>
    </p:spTree>
    <p:extLst>
      <p:ext uri="{BB962C8B-B14F-4D97-AF65-F5344CB8AC3E}">
        <p14:creationId xmlns:p14="http://schemas.microsoft.com/office/powerpoint/2010/main" val="390088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424"/>
            <a:ext cx="9144000" cy="6098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3867894"/>
            <a:ext cx="64807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cap="small" dirty="0"/>
              <a:t>Zero waste</a:t>
            </a:r>
          </a:p>
          <a:p>
            <a:pPr algn="ctr">
              <a:spcAft>
                <a:spcPts val="1800"/>
              </a:spcAft>
            </a:pPr>
            <a:r>
              <a:rPr lang="en-US" sz="2400" cap="small" dirty="0"/>
              <a:t>No OPC</a:t>
            </a:r>
          </a:p>
        </p:txBody>
      </p:sp>
    </p:spTree>
    <p:extLst>
      <p:ext uri="{BB962C8B-B14F-4D97-AF65-F5344CB8AC3E}">
        <p14:creationId xmlns:p14="http://schemas.microsoft.com/office/powerpoint/2010/main" val="2922998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151986"/>
            <a:ext cx="7940170" cy="5295486"/>
          </a:xfrm>
        </p:spPr>
      </p:pic>
      <p:sp>
        <p:nvSpPr>
          <p:cNvPr id="5" name="Rectangle 4"/>
          <p:cNvSpPr/>
          <p:nvPr/>
        </p:nvSpPr>
        <p:spPr>
          <a:xfrm>
            <a:off x="6516216" y="0"/>
            <a:ext cx="2627784" cy="51435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6732240" y="2063918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From design to reality with CONCR3DE technology. </a:t>
            </a:r>
          </a:p>
          <a:p>
            <a:endParaRPr lang="en-US" sz="2000" baseline="30000" dirty="0"/>
          </a:p>
          <a:p>
            <a:r>
              <a:rPr lang="en-US" sz="2000" baseline="30000" dirty="0"/>
              <a:t>This is how it works.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16789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Office PowerPoint</Application>
  <PresentationFormat>Diavoorstelling (16:9)</PresentationFormat>
  <Paragraphs>136</Paragraphs>
  <Slides>37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How do we collaborate?</vt:lpstr>
      <vt:lpstr>Coming up...</vt:lpstr>
      <vt:lpstr>PowerPoint-presentatie</vt:lpstr>
      <vt:lpstr>PowerPoint-presentatie</vt:lpstr>
      <vt:lpstr>PowerPoint-presentatie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Arne Peys</cp:lastModifiedBy>
  <cp:revision>121</cp:revision>
  <dcterms:created xsi:type="dcterms:W3CDTF">2018-12-17T07:54:15Z</dcterms:created>
  <dcterms:modified xsi:type="dcterms:W3CDTF">2019-03-28T09:59:20Z</dcterms:modified>
</cp:coreProperties>
</file>